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3" r:id="rId5"/>
    <p:sldId id="269" r:id="rId6"/>
    <p:sldId id="265" r:id="rId7"/>
    <p:sldId id="259" r:id="rId8"/>
    <p:sldId id="280" r:id="rId9"/>
    <p:sldId id="274" r:id="rId10"/>
    <p:sldId id="275" r:id="rId11"/>
    <p:sldId id="278" r:id="rId12"/>
    <p:sldId id="276" r:id="rId13"/>
    <p:sldId id="277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1432" autoAdjust="0"/>
  </p:normalViewPr>
  <p:slideViewPr>
    <p:cSldViewPr snapToGrid="0">
      <p:cViewPr varScale="1">
        <p:scale>
          <a:sx n="52" d="100"/>
          <a:sy n="52" d="100"/>
        </p:scale>
        <p:origin x="1824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DET Eloise" userId="3fcdbfae-f543-43ba-a631-92e5b6475104" providerId="ADAL" clId="{252E6934-99A6-415D-8435-5A0F4858D0FF}"/>
    <pc:docChg chg="delSld modSld">
      <pc:chgData name="LARDET Eloise" userId="3fcdbfae-f543-43ba-a631-92e5b6475104" providerId="ADAL" clId="{252E6934-99A6-415D-8435-5A0F4858D0FF}" dt="2021-09-17T11:43:07.915" v="15" actId="47"/>
      <pc:docMkLst>
        <pc:docMk/>
      </pc:docMkLst>
      <pc:sldChg chg="modNotesTx">
        <pc:chgData name="LARDET Eloise" userId="3fcdbfae-f543-43ba-a631-92e5b6475104" providerId="ADAL" clId="{252E6934-99A6-415D-8435-5A0F4858D0FF}" dt="2021-09-17T11:42:34.021" v="0" actId="20577"/>
        <pc:sldMkLst>
          <pc:docMk/>
          <pc:sldMk cId="2210822582" sldId="256"/>
        </pc:sldMkLst>
      </pc:sldChg>
      <pc:sldChg chg="modNotesTx">
        <pc:chgData name="LARDET Eloise" userId="3fcdbfae-f543-43ba-a631-92e5b6475104" providerId="ADAL" clId="{252E6934-99A6-415D-8435-5A0F4858D0FF}" dt="2021-09-17T11:42:36.321" v="1" actId="20577"/>
        <pc:sldMkLst>
          <pc:docMk/>
          <pc:sldMk cId="2614497561" sldId="257"/>
        </pc:sldMkLst>
      </pc:sldChg>
      <pc:sldChg chg="modNotesTx">
        <pc:chgData name="LARDET Eloise" userId="3fcdbfae-f543-43ba-a631-92e5b6475104" providerId="ADAL" clId="{252E6934-99A6-415D-8435-5A0F4858D0FF}" dt="2021-09-17T11:42:47.006" v="6" actId="20577"/>
        <pc:sldMkLst>
          <pc:docMk/>
          <pc:sldMk cId="3346136686" sldId="259"/>
        </pc:sldMkLst>
      </pc:sldChg>
      <pc:sldChg chg="modNotesTx">
        <pc:chgData name="LARDET Eloise" userId="3fcdbfae-f543-43ba-a631-92e5b6475104" providerId="ADAL" clId="{252E6934-99A6-415D-8435-5A0F4858D0FF}" dt="2021-09-17T11:42:40.461" v="3" actId="20577"/>
        <pc:sldMkLst>
          <pc:docMk/>
          <pc:sldMk cId="1426422642" sldId="263"/>
        </pc:sldMkLst>
      </pc:sldChg>
      <pc:sldChg chg="modNotesTx">
        <pc:chgData name="LARDET Eloise" userId="3fcdbfae-f543-43ba-a631-92e5b6475104" providerId="ADAL" clId="{252E6934-99A6-415D-8435-5A0F4858D0FF}" dt="2021-09-17T11:42:38.399" v="2" actId="20577"/>
        <pc:sldMkLst>
          <pc:docMk/>
          <pc:sldMk cId="570675066" sldId="264"/>
        </pc:sldMkLst>
      </pc:sldChg>
      <pc:sldChg chg="modNotesTx">
        <pc:chgData name="LARDET Eloise" userId="3fcdbfae-f543-43ba-a631-92e5b6475104" providerId="ADAL" clId="{252E6934-99A6-415D-8435-5A0F4858D0FF}" dt="2021-09-17T11:42:44.918" v="5" actId="20577"/>
        <pc:sldMkLst>
          <pc:docMk/>
          <pc:sldMk cId="1592997335" sldId="265"/>
        </pc:sldMkLst>
      </pc:sldChg>
      <pc:sldChg chg="modNotesTx">
        <pc:chgData name="LARDET Eloise" userId="3fcdbfae-f543-43ba-a631-92e5b6475104" providerId="ADAL" clId="{252E6934-99A6-415D-8435-5A0F4858D0FF}" dt="2021-09-17T11:42:42.372" v="4" actId="20577"/>
        <pc:sldMkLst>
          <pc:docMk/>
          <pc:sldMk cId="3867443943" sldId="269"/>
        </pc:sldMkLst>
      </pc:sldChg>
      <pc:sldChg chg="del modNotesTx">
        <pc:chgData name="LARDET Eloise" userId="3fcdbfae-f543-43ba-a631-92e5b6475104" providerId="ADAL" clId="{252E6934-99A6-415D-8435-5A0F4858D0FF}" dt="2021-09-17T11:43:07.915" v="15" actId="47"/>
        <pc:sldMkLst>
          <pc:docMk/>
          <pc:sldMk cId="545857279" sldId="271"/>
        </pc:sldMkLst>
      </pc:sldChg>
      <pc:sldChg chg="modNotesTx">
        <pc:chgData name="LARDET Eloise" userId="3fcdbfae-f543-43ba-a631-92e5b6475104" providerId="ADAL" clId="{252E6934-99A6-415D-8435-5A0F4858D0FF}" dt="2021-09-17T11:43:03.368" v="13" actId="20577"/>
        <pc:sldMkLst>
          <pc:docMk/>
          <pc:sldMk cId="3809205382" sldId="273"/>
        </pc:sldMkLst>
      </pc:sldChg>
      <pc:sldChg chg="modNotesTx">
        <pc:chgData name="LARDET Eloise" userId="3fcdbfae-f543-43ba-a631-92e5b6475104" providerId="ADAL" clId="{252E6934-99A6-415D-8435-5A0F4858D0FF}" dt="2021-09-17T11:42:52.273" v="8" actId="20577"/>
        <pc:sldMkLst>
          <pc:docMk/>
          <pc:sldMk cId="1177580679" sldId="274"/>
        </pc:sldMkLst>
      </pc:sldChg>
      <pc:sldChg chg="modNotesTx">
        <pc:chgData name="LARDET Eloise" userId="3fcdbfae-f543-43ba-a631-92e5b6475104" providerId="ADAL" clId="{252E6934-99A6-415D-8435-5A0F4858D0FF}" dt="2021-09-17T11:42:54.724" v="9" actId="20577"/>
        <pc:sldMkLst>
          <pc:docMk/>
          <pc:sldMk cId="3123559214" sldId="275"/>
        </pc:sldMkLst>
      </pc:sldChg>
      <pc:sldChg chg="modNotesTx">
        <pc:chgData name="LARDET Eloise" userId="3fcdbfae-f543-43ba-a631-92e5b6475104" providerId="ADAL" clId="{252E6934-99A6-415D-8435-5A0F4858D0FF}" dt="2021-09-17T11:42:58.343" v="11" actId="20577"/>
        <pc:sldMkLst>
          <pc:docMk/>
          <pc:sldMk cId="3003504781" sldId="276"/>
        </pc:sldMkLst>
      </pc:sldChg>
      <pc:sldChg chg="modNotesTx">
        <pc:chgData name="LARDET Eloise" userId="3fcdbfae-f543-43ba-a631-92e5b6475104" providerId="ADAL" clId="{252E6934-99A6-415D-8435-5A0F4858D0FF}" dt="2021-09-17T11:43:00.819" v="12" actId="20577"/>
        <pc:sldMkLst>
          <pc:docMk/>
          <pc:sldMk cId="94468564" sldId="277"/>
        </pc:sldMkLst>
      </pc:sldChg>
      <pc:sldChg chg="modNotesTx">
        <pc:chgData name="LARDET Eloise" userId="3fcdbfae-f543-43ba-a631-92e5b6475104" providerId="ADAL" clId="{252E6934-99A6-415D-8435-5A0F4858D0FF}" dt="2021-09-17T11:42:56.578" v="10" actId="20577"/>
        <pc:sldMkLst>
          <pc:docMk/>
          <pc:sldMk cId="1593307593" sldId="278"/>
        </pc:sldMkLst>
      </pc:sldChg>
      <pc:sldChg chg="modNotesTx">
        <pc:chgData name="LARDET Eloise" userId="3fcdbfae-f543-43ba-a631-92e5b6475104" providerId="ADAL" clId="{252E6934-99A6-415D-8435-5A0F4858D0FF}" dt="2021-09-17T11:42:49.321" v="7" actId="20577"/>
        <pc:sldMkLst>
          <pc:docMk/>
          <pc:sldMk cId="3320725406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1EB8D-3EDF-4923-9B8F-FDBB1DF0BC64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58DEB-F280-42E5-A8CF-B07B52F36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93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16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191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72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697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903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77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11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17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572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3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77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41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204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69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055C-DF4A-41E7-A906-C2945E0A2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99438-D45C-444F-98F9-203B9C8B7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14A65-E8FD-4BD4-A426-01FC241C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9322B-E5FC-4E62-B772-275CBF2A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49AB6-7346-46CE-B343-28604A64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237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88B8-EC0C-4148-A8D0-2A7BD39D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2E42A-4329-496B-8F13-97E376881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6E6F3-D55B-44E1-B714-E532EC04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5755D-6D8D-4521-8AAE-EA6798787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09FB0-15AD-4A9A-B140-F2D8EE23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8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C6F52-0261-4C2B-9BAC-774553941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4A89C-D49F-4629-B817-20146816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A7B02-A74C-4E6C-99F2-D7DE4EE5D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4ED4-9B97-4CDF-9699-94D70A99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2959-525A-41B8-BBB3-A0A79D4D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17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C22D-FBDD-48B2-818B-E7E2D991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6492-E3EA-461B-8943-089D7A8F6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246D-E3F3-4B61-9251-80A7DD1B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6DE50-57CB-441B-A7BF-516DF061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5F7D-0241-4841-8F7A-3D040D3D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4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3FCC-C1D6-4A44-9921-007E7D767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AA343-B86F-497E-817C-C57AA2225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40171-F82A-43DB-AFB0-10691CA6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97803-6F11-49F0-9BCE-546A75DE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422-7753-4944-9A2F-AEAE057B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45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B66E-70BB-4C34-909A-43E7AE78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620DD-92E1-4EF6-AD2D-CF056FFE0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E3F69-6340-48A7-A95F-A74AD1C6F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66F9A-A79D-439F-B2DA-2D2DBECD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44505-6686-4451-9C44-239D005C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32FCD-A7C3-40CA-A7D6-8F993CBD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40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7AF7-AA46-44F4-9F12-47849267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CEE62-7947-4312-A4AC-A6D65890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B9F3B-4374-4ADC-9FAF-ADEC8F6E4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45375-90D5-4DF9-AF61-8990788B60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3CDB88-A9A8-4F50-BBBA-CFD413B16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2153D0-763B-48ED-AA3E-58434AA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36318-9836-47F9-B04F-B33D81AA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5E42B-0552-4FEC-BDC4-D580D4CA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99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C49-EF89-47E6-B8B8-65A6AD5C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9694D-76EC-4506-AF22-EDCA15F1B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231FC-BB57-4208-AF05-1A52C90E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AC492-B2EF-4349-B2D3-13F925D5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589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881C1-CAFE-4A6B-BCC9-6B9E1CC2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FD66D-D6A3-41AF-847B-3F85F386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42733-784D-4F51-BB47-CA110750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64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3E5F-D2CA-43BC-B371-947192EF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DAEE4-7529-4198-A693-D5CC6A4CD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641A-7306-478C-BF67-AFEA5850B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B25FC-4B39-4EAA-8E26-58F13D33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B336A-EB2F-4458-B59B-3D05B921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EE3B3-0B3D-466E-AAC6-BD7313EA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0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4F1B-A12F-4C22-B93C-2A087523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8C60E-F6E4-4F21-9688-E756349E5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7B69B-F4B2-467A-8136-892D25959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3D84D-2109-4AAC-80E9-087D442F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B9BC1-F190-47CD-88C0-1E7EAC42F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20D6F-713A-4861-A373-555E3F6F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87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1FBE1-618B-4F49-BBD4-590A001B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55584-A74D-4C59-A53F-D55CF0574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4782D-B8C8-4057-A63C-84BEDFFC40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783F1-CACE-4E92-A8A1-E4FE7635260A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5C18D-3B86-4E7D-9F6B-54CE1333D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651F6-E61B-4EB1-8D6E-108D76D7B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83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video" Target="../media/media3.mp4"/><Relationship Id="rId7" Type="http://schemas.openxmlformats.org/officeDocument/2006/relationships/image" Target="../media/image26.png"/><Relationship Id="rId2" Type="http://schemas.microsoft.com/office/2007/relationships/media" Target="../media/media3.mp4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png"/><Relationship Id="rId20" Type="http://schemas.openxmlformats.org/officeDocument/2006/relationships/image" Target="../media/image48.png"/><Relationship Id="rId1" Type="http://schemas.openxmlformats.org/officeDocument/2006/relationships/tags" Target="../tags/tag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19" Type="http://schemas.openxmlformats.org/officeDocument/2006/relationships/image" Target="../media/image5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video" Target="../media/media4.mp4"/><Relationship Id="rId7" Type="http://schemas.openxmlformats.org/officeDocument/2006/relationships/image" Target="../media/image54.png"/><Relationship Id="rId2" Type="http://schemas.microsoft.com/office/2007/relationships/media" Target="../media/media4.mp4"/><Relationship Id="rId1" Type="http://schemas.openxmlformats.org/officeDocument/2006/relationships/tags" Target="../tags/tag12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7" Type="http://schemas.openxmlformats.org/officeDocument/2006/relationships/image" Target="../media/image1.jpeg"/><Relationship Id="rId2" Type="http://schemas.microsoft.com/office/2007/relationships/media" Target="../media/media5.mp4"/><Relationship Id="rId1" Type="http://schemas.openxmlformats.org/officeDocument/2006/relationships/tags" Target="../tags/tag13.xml"/><Relationship Id="rId6" Type="http://schemas.openxmlformats.org/officeDocument/2006/relationships/image" Target="../media/image56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0.png"/><Relationship Id="rId5" Type="http://schemas.openxmlformats.org/officeDocument/2006/relationships/video" Target="../media/media2.mp4"/><Relationship Id="rId10" Type="http://schemas.openxmlformats.org/officeDocument/2006/relationships/image" Target="../media/image90.png"/><Relationship Id="rId4" Type="http://schemas.microsoft.com/office/2007/relationships/media" Target="../media/media2.mp4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3.mp4"/><Relationship Id="rId7" Type="http://schemas.openxmlformats.org/officeDocument/2006/relationships/image" Target="../media/image23.png"/><Relationship Id="rId2" Type="http://schemas.microsoft.com/office/2007/relationships/media" Target="../media/media3.mp4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Tiny fish, big splash: the story of the zebrafish | Stories | yourgenome.org">
            <a:extLst>
              <a:ext uri="{FF2B5EF4-FFF2-40B4-BE49-F238E27FC236}">
                <a16:creationId xmlns:a16="http://schemas.microsoft.com/office/drawing/2014/main" id="{EBD111BA-F924-439C-A32D-FF52F061D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7" b="23801"/>
          <a:stretch/>
        </p:blipFill>
        <p:spPr bwMode="auto">
          <a:xfrm>
            <a:off x="-1" y="11"/>
            <a:ext cx="12192001" cy="416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1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09CB1AA-776D-4C73-80B7-F89E0DDD8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083" y="5240010"/>
            <a:ext cx="9348788" cy="1466938"/>
          </a:xfrm>
        </p:spPr>
        <p:txBody>
          <a:bodyPr anchor="b">
            <a:normAutofit/>
          </a:bodyPr>
          <a:lstStyle/>
          <a:p>
            <a:pPr algn="l"/>
            <a:r>
              <a:rPr lang="en-GB" sz="2000" dirty="0">
                <a:solidFill>
                  <a:schemeClr val="tx2"/>
                </a:solidFill>
              </a:rPr>
              <a:t>Eloise Lardet</a:t>
            </a:r>
          </a:p>
          <a:p>
            <a:pPr algn="l"/>
            <a:r>
              <a:rPr lang="en-GB" sz="2000" dirty="0">
                <a:solidFill>
                  <a:schemeClr val="tx2"/>
                </a:solidFill>
              </a:rPr>
              <a:t>Mary Lister McCammon Summer Fellowship</a:t>
            </a:r>
          </a:p>
          <a:p>
            <a:pPr algn="l"/>
            <a:r>
              <a:rPr lang="en-GB" sz="2000" i="1" dirty="0">
                <a:solidFill>
                  <a:schemeClr val="tx2"/>
                </a:solidFill>
              </a:rPr>
              <a:t>Supervised by: Dr Thibault Bertrand &amp; Dr Gunnar </a:t>
            </a:r>
            <a:r>
              <a:rPr lang="en-GB" sz="2000" i="1" dirty="0" err="1">
                <a:solidFill>
                  <a:schemeClr val="tx2"/>
                </a:solidFill>
              </a:rPr>
              <a:t>Pruessner</a:t>
            </a:r>
            <a:endParaRPr lang="en-GB" sz="2000" i="1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82A6C-5DD7-45BB-9902-38081D41F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743" y="4154787"/>
            <a:ext cx="10592174" cy="1201528"/>
          </a:xfrm>
        </p:spPr>
        <p:txBody>
          <a:bodyPr anchor="t">
            <a:normAutofit/>
          </a:bodyPr>
          <a:lstStyle/>
          <a:p>
            <a:pPr algn="l"/>
            <a:r>
              <a:rPr lang="en-GB" sz="4800" b="1" dirty="0">
                <a:solidFill>
                  <a:schemeClr val="tx2"/>
                </a:solidFill>
              </a:rPr>
              <a:t>How Did the Zebrafish Get Its Stripes?</a:t>
            </a:r>
            <a:br>
              <a:rPr lang="en-GB" sz="4800" b="1" dirty="0">
                <a:solidFill>
                  <a:schemeClr val="tx2"/>
                </a:solidFill>
              </a:rPr>
            </a:br>
            <a:r>
              <a:rPr lang="en-GB" sz="3200" b="1" dirty="0">
                <a:solidFill>
                  <a:schemeClr val="tx2"/>
                </a:solidFill>
              </a:rPr>
              <a:t>Phase Separation in Biological Tissues</a:t>
            </a:r>
            <a:endParaRPr lang="en-GB" sz="4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"/>
    </mc:Choice>
    <mc:Fallback xmlns="">
      <p:transition spd="slow" advTm="14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Demixing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49D7F62-0D66-4758-B88D-2A861A6E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3" y="2235001"/>
            <a:ext cx="5863319" cy="389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3_B0.3">
            <a:hlinkClick r:id="" action="ppaction://media"/>
            <a:extLst>
              <a:ext uri="{FF2B5EF4-FFF2-40B4-BE49-F238E27FC236}">
                <a16:creationId xmlns:a16="http://schemas.microsoft.com/office/drawing/2014/main" id="{725ECC4B-71B0-43F7-871C-38845CDBAC2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4608" y="1863865"/>
            <a:ext cx="4177679" cy="4177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9A1929-3E70-4F66-ABDC-EC70F7CDABD4}"/>
                  </a:ext>
                </a:extLst>
              </p:cNvPr>
              <p:cNvSpPr txBox="1"/>
              <p:nvPr/>
            </p:nvSpPr>
            <p:spPr>
              <a:xfrm>
                <a:off x="6835032" y="5858822"/>
                <a:ext cx="5362112" cy="540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=10000;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=40 </m:t>
                      </m:r>
                    </m:oMath>
                  </m:oMathPara>
                </a14:m>
                <a:endParaRPr lang="en-GB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GB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1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9A1929-3E70-4F66-ABDC-EC70F7CDA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32" y="5858822"/>
                <a:ext cx="5362112" cy="5407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86EF55-2532-4DB5-A132-AEC040CE3402}"/>
                  </a:ext>
                </a:extLst>
              </p:cNvPr>
              <p:cNvSpPr txBox="1"/>
              <p:nvPr/>
            </p:nvSpPr>
            <p:spPr>
              <a:xfrm>
                <a:off x="6835032" y="456954"/>
                <a:ext cx="3066289" cy="7966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86EF55-2532-4DB5-A132-AEC040CE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32" y="456954"/>
                <a:ext cx="3066289" cy="7966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883A026-0B02-4945-9C02-AE265D211BA7}"/>
              </a:ext>
            </a:extLst>
          </p:cNvPr>
          <p:cNvSpPr txBox="1"/>
          <p:nvPr/>
        </p:nvSpPr>
        <p:spPr>
          <a:xfrm>
            <a:off x="10261628" y="211087"/>
            <a:ext cx="175365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err="1">
                <a:solidFill>
                  <a:schemeClr val="bg1"/>
                </a:solidFill>
              </a:rPr>
              <a:t>Sahu</a:t>
            </a:r>
            <a:r>
              <a:rPr lang="en-GB" sz="1050" dirty="0">
                <a:solidFill>
                  <a:schemeClr val="bg1"/>
                </a:solidFill>
              </a:rPr>
              <a:t>, P., Sussman, D. M., </a:t>
            </a:r>
            <a:r>
              <a:rPr lang="en-GB" sz="1050" dirty="0" err="1">
                <a:solidFill>
                  <a:schemeClr val="bg1"/>
                </a:solidFill>
              </a:rPr>
              <a:t>Rübsam</a:t>
            </a:r>
            <a:r>
              <a:rPr lang="en-GB" sz="1050" dirty="0">
                <a:solidFill>
                  <a:schemeClr val="bg1"/>
                </a:solidFill>
              </a:rPr>
              <a:t>, M., Mertz, A. F., Horsley, V., Dufresne, E. R., et al. (2020). Small-scale </a:t>
            </a:r>
            <a:r>
              <a:rPr lang="en-GB" sz="1050" dirty="0" err="1">
                <a:solidFill>
                  <a:schemeClr val="bg1"/>
                </a:solidFill>
              </a:rPr>
              <a:t>demixing</a:t>
            </a:r>
            <a:r>
              <a:rPr lang="en-GB" sz="1050" dirty="0">
                <a:solidFill>
                  <a:schemeClr val="bg1"/>
                </a:solidFill>
              </a:rPr>
              <a:t> in confluent biological tissues. </a:t>
            </a:r>
            <a:r>
              <a:rPr lang="en-GB" sz="1050" i="1" dirty="0">
                <a:solidFill>
                  <a:schemeClr val="bg1"/>
                </a:solidFill>
              </a:rPr>
              <a:t>Soft Matter</a:t>
            </a:r>
            <a:r>
              <a:rPr lang="en-GB" sz="1050" dirty="0">
                <a:solidFill>
                  <a:schemeClr val="bg1"/>
                </a:solidFill>
              </a:rPr>
              <a:t>, </a:t>
            </a:r>
            <a:r>
              <a:rPr lang="en-GB" sz="1050" i="1" dirty="0">
                <a:solidFill>
                  <a:schemeClr val="bg1"/>
                </a:solidFill>
              </a:rPr>
              <a:t>16</a:t>
            </a:r>
            <a:r>
              <a:rPr lang="en-GB" sz="1050" dirty="0">
                <a:solidFill>
                  <a:schemeClr val="bg1"/>
                </a:solidFill>
              </a:rPr>
              <a:t>(13), 3325–3337. </a:t>
            </a:r>
            <a:endParaRPr lang="en-GB" sz="1050" dirty="0">
              <a:solidFill>
                <a:schemeClr val="bg1"/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35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Demixing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16904B-D3C2-4933-8FE7-5C98992B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06" y="2352565"/>
            <a:ext cx="5163877" cy="348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A2B157-7C6F-4D38-9535-20F76D1C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344" y="2049607"/>
            <a:ext cx="5537408" cy="39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330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1353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Demixing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5626D7-DBAA-4EC7-BD57-BB3C28AA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52" y="2141980"/>
            <a:ext cx="5408683" cy="383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0CA390-65E7-45C3-8904-B5B7D227A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976" y="2385582"/>
            <a:ext cx="1931736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CB8BA2C-1E2F-4CD0-9FC9-126E48DE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853" y="138958"/>
            <a:ext cx="1931737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6E8C0BA-9B9C-4926-B911-A80A5E22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697" y="2385582"/>
            <a:ext cx="1931736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5AD3A1B-8B0B-4BFD-BEC1-25FD6F4CC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15" y="2402207"/>
            <a:ext cx="1931736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6F694A0-D1C2-44F3-AC12-05D36A33D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613" y="131335"/>
            <a:ext cx="1928370" cy="189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D2A4DA3-CC99-47FA-AA4E-69A790583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69" y="122333"/>
            <a:ext cx="1931737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4B87D0-2DFB-4852-8826-89EEB4300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446" y="4577818"/>
            <a:ext cx="1931736" cy="18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0167ADC-3223-4588-96E3-72AC6C836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797" y="4605114"/>
            <a:ext cx="1931735" cy="18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F39880-6A5E-46EF-9E54-35032E8AB6DA}"/>
                  </a:ext>
                </a:extLst>
              </p:cNvPr>
              <p:cNvSpPr txBox="1"/>
              <p:nvPr/>
            </p:nvSpPr>
            <p:spPr>
              <a:xfrm>
                <a:off x="6437013" y="2026811"/>
                <a:ext cx="1109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F39880-6A5E-46EF-9E54-35032E8AB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013" y="2026811"/>
                <a:ext cx="110921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053DE7-6F71-41EB-989D-09772D912AF3}"/>
                  </a:ext>
                </a:extLst>
              </p:cNvPr>
              <p:cNvSpPr txBox="1"/>
              <p:nvPr/>
            </p:nvSpPr>
            <p:spPr>
              <a:xfrm>
                <a:off x="8569745" y="2043436"/>
                <a:ext cx="1045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r>
                  <a:rPr lang="en-GB" dirty="0"/>
                  <a:t>0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053DE7-6F71-41EB-989D-09772D912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745" y="2043436"/>
                <a:ext cx="1045094" cy="369332"/>
              </a:xfrm>
              <a:prstGeom prst="rect">
                <a:avLst/>
              </a:prstGeom>
              <a:blipFill>
                <a:blip r:embed="rId14"/>
                <a:stretch>
                  <a:fillRect t="-8197" r="-4094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3D3729-864C-46A9-BED2-5043CD37DB32}"/>
                  </a:ext>
                </a:extLst>
              </p:cNvPr>
              <p:cNvSpPr txBox="1"/>
              <p:nvPr/>
            </p:nvSpPr>
            <p:spPr>
              <a:xfrm>
                <a:off x="10705654" y="2016250"/>
                <a:ext cx="1109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3D3729-864C-46A9-BED2-5043CD37D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654" y="2016250"/>
                <a:ext cx="110921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0B1BFC-F93A-4846-AA87-9D93E7424D96}"/>
                  </a:ext>
                </a:extLst>
              </p:cNvPr>
              <p:cNvSpPr txBox="1"/>
              <p:nvPr/>
            </p:nvSpPr>
            <p:spPr>
              <a:xfrm>
                <a:off x="6466707" y="4179812"/>
                <a:ext cx="1109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0B1BFC-F93A-4846-AA87-9D93E7424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707" y="4179812"/>
                <a:ext cx="110921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5AC7C7-B7B3-4B87-99BF-6FB4C506E49E}"/>
                  </a:ext>
                </a:extLst>
              </p:cNvPr>
              <p:cNvSpPr txBox="1"/>
              <p:nvPr/>
            </p:nvSpPr>
            <p:spPr>
              <a:xfrm>
                <a:off x="8551044" y="4195895"/>
                <a:ext cx="1045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GB" dirty="0"/>
                  <a:t>4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5AC7C7-B7B3-4B87-99BF-6FB4C506E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44" y="4195895"/>
                <a:ext cx="1045094" cy="369332"/>
              </a:xfrm>
              <a:prstGeom prst="rect">
                <a:avLst/>
              </a:prstGeom>
              <a:blipFill>
                <a:blip r:embed="rId17"/>
                <a:stretch>
                  <a:fillRect t="-8197" r="-4094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6088D-6CED-430D-B2D6-086DE0FB9A1F}"/>
                  </a:ext>
                </a:extLst>
              </p:cNvPr>
              <p:cNvSpPr txBox="1"/>
              <p:nvPr/>
            </p:nvSpPr>
            <p:spPr>
              <a:xfrm>
                <a:off x="10679009" y="4208486"/>
                <a:ext cx="1109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36088D-6CED-430D-B2D6-086DE0FB9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009" y="4208486"/>
                <a:ext cx="110921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051642-28BA-47A2-8822-A1FCB0CBAD37}"/>
                  </a:ext>
                </a:extLst>
              </p:cNvPr>
              <p:cNvSpPr txBox="1"/>
              <p:nvPr/>
            </p:nvSpPr>
            <p:spPr>
              <a:xfrm>
                <a:off x="6429528" y="6360214"/>
                <a:ext cx="1109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051642-28BA-47A2-8822-A1FCB0CBA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528" y="6360214"/>
                <a:ext cx="110921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3D940A-7FEB-4E3F-94FD-6A785BF682E9}"/>
                  </a:ext>
                </a:extLst>
              </p:cNvPr>
              <p:cNvSpPr txBox="1"/>
              <p:nvPr/>
            </p:nvSpPr>
            <p:spPr>
              <a:xfrm>
                <a:off x="8569745" y="6376839"/>
                <a:ext cx="1173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=0.0</m:t>
                    </m:r>
                  </m:oMath>
                </a14:m>
                <a:r>
                  <a:rPr lang="en-GB" dirty="0"/>
                  <a:t>8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3D940A-7FEB-4E3F-94FD-6A785BF68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745" y="6376839"/>
                <a:ext cx="1173335" cy="369332"/>
              </a:xfrm>
              <a:prstGeom prst="rect">
                <a:avLst/>
              </a:prstGeom>
              <a:blipFill>
                <a:blip r:embed="rId20"/>
                <a:stretch>
                  <a:fillRect t="-8197" r="-364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F83D3F9-ACB4-40DB-97A2-33B4982B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245" y="4577818"/>
            <a:ext cx="1931738" cy="189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753762-24D9-49B8-B0DA-E100CC71E917}"/>
                  </a:ext>
                </a:extLst>
              </p:cNvPr>
              <p:cNvSpPr txBox="1"/>
              <p:nvPr/>
            </p:nvSpPr>
            <p:spPr>
              <a:xfrm>
                <a:off x="10632689" y="6376573"/>
                <a:ext cx="1237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753762-24D9-49B8-B0DA-E100CC71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689" y="6376573"/>
                <a:ext cx="123745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0350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Demixing</a:t>
            </a:r>
          </a:p>
        </p:txBody>
      </p:sp>
      <p:pic>
        <p:nvPicPr>
          <p:cNvPr id="10" name="A3_B0.04">
            <a:hlinkClick r:id="" action="ppaction://media"/>
            <a:extLst>
              <a:ext uri="{FF2B5EF4-FFF2-40B4-BE49-F238E27FC236}">
                <a16:creationId xmlns:a16="http://schemas.microsoft.com/office/drawing/2014/main" id="{30F29AFB-915E-416E-8C3F-0D99DF9874D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42824" y="2347674"/>
            <a:ext cx="3320793" cy="3320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4A0BEB-ACD6-4A68-AF07-363DE6111A1C}"/>
                  </a:ext>
                </a:extLst>
              </p:cNvPr>
              <p:cNvSpPr txBox="1"/>
              <p:nvPr/>
            </p:nvSpPr>
            <p:spPr>
              <a:xfrm>
                <a:off x="6566863" y="5684736"/>
                <a:ext cx="5362112" cy="540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=10000;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=40 </m:t>
                      </m:r>
                    </m:oMath>
                  </m:oMathPara>
                </a14:m>
                <a:endParaRPr lang="en-GB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GB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1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0.04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4A0BEB-ACD6-4A68-AF07-363DE6111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863" y="5684736"/>
                <a:ext cx="5362112" cy="540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>
            <a:extLst>
              <a:ext uri="{FF2B5EF4-FFF2-40B4-BE49-F238E27FC236}">
                <a16:creationId xmlns:a16="http://schemas.microsoft.com/office/drawing/2014/main" id="{4660477E-6D03-4DF0-82D7-1486EA6BF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64" y="2126314"/>
            <a:ext cx="5927339" cy="39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4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Other things to explore…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A4C3EE-A1AF-4B58-A58E-D06A9EF92A9D}"/>
              </a:ext>
            </a:extLst>
          </p:cNvPr>
          <p:cNvSpPr txBox="1"/>
          <p:nvPr/>
        </p:nvSpPr>
        <p:spPr>
          <a:xfrm>
            <a:off x="488090" y="1851831"/>
            <a:ext cx="7209247" cy="3820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dirty="0"/>
              <a:t>Phase diagrams/ critical values for phase separation and </a:t>
            </a:r>
            <a:r>
              <a:rPr lang="en-GB" sz="2400" dirty="0" err="1"/>
              <a:t>demixing</a:t>
            </a:r>
            <a:endParaRPr lang="en-GB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dirty="0"/>
              <a:t>A particles in MIPS region?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dirty="0"/>
              <a:t>Causes and physics explanations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dirty="0"/>
              <a:t>Changing alpha with collisions model – relate to experimental data</a:t>
            </a:r>
          </a:p>
          <a:p>
            <a:pPr>
              <a:lnSpc>
                <a:spcPct val="150000"/>
              </a:lnSpc>
            </a:pPr>
            <a:endParaRPr lang="en-GB" sz="2400" dirty="0"/>
          </a:p>
        </p:txBody>
      </p:sp>
      <p:pic>
        <p:nvPicPr>
          <p:cNvPr id="2" name="alpha-change-10000">
            <a:hlinkClick r:id="" action="ppaction://media"/>
            <a:extLst>
              <a:ext uri="{FF2B5EF4-FFF2-40B4-BE49-F238E27FC236}">
                <a16:creationId xmlns:a16="http://schemas.microsoft.com/office/drawing/2014/main" id="{6F326C01-2F8B-404E-AB97-988F87611E5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0084" y="459759"/>
            <a:ext cx="3077357" cy="3077357"/>
          </a:xfrm>
          <a:prstGeom prst="rect">
            <a:avLst/>
          </a:prstGeom>
        </p:spPr>
      </p:pic>
      <p:pic>
        <p:nvPicPr>
          <p:cNvPr id="10" name="Picture 9" descr="Tiny fish, big splash: the story of the zebrafish | Stories | yourgenome.org">
            <a:extLst>
              <a:ext uri="{FF2B5EF4-FFF2-40B4-BE49-F238E27FC236}">
                <a16:creationId xmlns:a16="http://schemas.microsoft.com/office/drawing/2014/main" id="{DF6A2002-8517-468D-A3FA-4947E46F3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 t="23942" r="37500" b="23801"/>
          <a:stretch/>
        </p:blipFill>
        <p:spPr bwMode="auto">
          <a:xfrm>
            <a:off x="8158170" y="3694868"/>
            <a:ext cx="3151075" cy="30053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7D8AEC2-294D-433D-A6B5-8BE8D54CDBD7}"/>
              </a:ext>
            </a:extLst>
          </p:cNvPr>
          <p:cNvSpPr/>
          <p:nvPr/>
        </p:nvSpPr>
        <p:spPr>
          <a:xfrm>
            <a:off x="4031843" y="5181062"/>
            <a:ext cx="3213704" cy="1388534"/>
          </a:xfrm>
          <a:prstGeom prst="wedgeEllipseCallout">
            <a:avLst>
              <a:gd name="adj1" fmla="val 88113"/>
              <a:gd name="adj2" fmla="val -366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A09E1-7868-4C32-B229-D9666F228EC6}"/>
              </a:ext>
            </a:extLst>
          </p:cNvPr>
          <p:cNvSpPr txBox="1"/>
          <p:nvPr/>
        </p:nvSpPr>
        <p:spPr>
          <a:xfrm>
            <a:off x="4492676" y="5641779"/>
            <a:ext cx="2292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Thanks for listening!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920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One Population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/>
              <p:nvPr/>
            </p:nvSpPr>
            <p:spPr>
              <a:xfrm>
                <a:off x="488091" y="1851831"/>
                <a:ext cx="7242746" cy="419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Overdamped Langevin Equations</a:t>
                </a:r>
              </a:p>
              <a:p>
                <a:endParaRPr lang="en-GB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Repulsion force between particles given by WCA potential</a:t>
                </a:r>
              </a:p>
              <a:p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𝐿𝐽</m:t>
                        </m:r>
                      </m:sub>
                    </m:sSub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𝑊𝐶𝐴</m:t>
                        </m:r>
                      </m:sub>
                    </m:sSub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𝐿𝐽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GB" sz="2000" i="1">
                                <a:latin typeface="Cambria Math" panose="02040503050406030204" pitchFamily="18" charset="0"/>
                              </a:rPr>
                              <m:t>ε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1/6</m:t>
                                </m:r>
                              </m:sup>
                            </m:s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0,                     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GB" sz="2000" i="1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1" y="1851831"/>
                <a:ext cx="7242746" cy="4194738"/>
              </a:xfrm>
              <a:prstGeom prst="rect">
                <a:avLst/>
              </a:prstGeom>
              <a:blipFill>
                <a:blip r:embed="rId4"/>
                <a:stretch>
                  <a:fillRect l="-2525" t="-2326" r="-1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The Lennard-Jones (LJ, thick curve) and the WCA (dashed curve)... |  Download Scientific Diagram">
            <a:extLst>
              <a:ext uri="{FF2B5EF4-FFF2-40B4-BE49-F238E27FC236}">
                <a16:creationId xmlns:a16="http://schemas.microsoft.com/office/drawing/2014/main" id="{0C21AB65-71D1-41B0-9A57-989CE685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738" y="3873257"/>
            <a:ext cx="4150106" cy="29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50B02-1E76-4438-8EB7-2BB4B3772A6A}"/>
                  </a:ext>
                </a:extLst>
              </p:cNvPr>
              <p:cNvSpPr txBox="1"/>
              <p:nvPr/>
            </p:nvSpPr>
            <p:spPr>
              <a:xfrm>
                <a:off x="52615" y="5773737"/>
                <a:ext cx="4232428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𝑊𝐶𝐴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 (|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|)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50B02-1E76-4438-8EB7-2BB4B3772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" y="5773737"/>
                <a:ext cx="4232428" cy="7958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672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Active Brownian particles with repulsive interactions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7AFAC-CB17-4980-BC22-7172786BD6B6}"/>
                  </a:ext>
                </a:extLst>
              </p:cNvPr>
              <p:cNvSpPr txBox="1"/>
              <p:nvPr/>
            </p:nvSpPr>
            <p:spPr>
              <a:xfrm>
                <a:off x="8128856" y="1962269"/>
                <a:ext cx="1735027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7AFAC-CB17-4980-BC22-7172786BD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856" y="1962269"/>
                <a:ext cx="1735027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119475-94F4-4661-A89F-A3130B15487A}"/>
                  </a:ext>
                </a:extLst>
              </p:cNvPr>
              <p:cNvSpPr txBox="1"/>
              <p:nvPr/>
            </p:nvSpPr>
            <p:spPr>
              <a:xfrm>
                <a:off x="7698614" y="5023048"/>
                <a:ext cx="4235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119475-94F4-4661-A89F-A3130B154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14" y="5023048"/>
                <a:ext cx="42357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449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One Population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/>
              <p:nvPr/>
            </p:nvSpPr>
            <p:spPr>
              <a:xfrm>
                <a:off x="488091" y="1851831"/>
                <a:ext cx="7226604" cy="3294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Overdamped Langevin Equations</a:t>
                </a:r>
              </a:p>
              <a:p>
                <a:endParaRPr lang="en-GB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Nondimensionalize: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Pe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1" y="1851831"/>
                <a:ext cx="7226604" cy="3294428"/>
              </a:xfrm>
              <a:prstGeom prst="rect">
                <a:avLst/>
              </a:prstGeom>
              <a:blipFill>
                <a:blip r:embed="rId6"/>
                <a:stretch>
                  <a:fillRect l="-2530" t="-2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672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Active Brownian particles with repulsive interactions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B9944-9AD9-4F5F-A9BF-F30DA6D2624B}"/>
              </a:ext>
            </a:extLst>
          </p:cNvPr>
          <p:cNvSpPr txBox="1"/>
          <p:nvPr/>
        </p:nvSpPr>
        <p:spPr>
          <a:xfrm>
            <a:off x="699713" y="5687736"/>
            <a:ext cx="3942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numerical methods to solve SDE</a:t>
            </a:r>
          </a:p>
          <a:p>
            <a:pPr marL="285750" indent="-285750">
              <a:buFontTx/>
              <a:buChar char="-"/>
            </a:pPr>
            <a:r>
              <a:rPr lang="en-GB" dirty="0"/>
              <a:t>Euler for SDEs (first order)</a:t>
            </a:r>
          </a:p>
          <a:p>
            <a:pPr marL="285750" indent="-285750">
              <a:buFontTx/>
              <a:buChar char="-"/>
            </a:pPr>
            <a:r>
              <a:rPr lang="en-GB" dirty="0"/>
              <a:t>Stochastic RK method (second order)</a:t>
            </a:r>
          </a:p>
        </p:txBody>
      </p:sp>
      <p:pic>
        <p:nvPicPr>
          <p:cNvPr id="11" name="low_phi_2_slow">
            <a:hlinkClick r:id="" action="ppaction://media"/>
            <a:extLst>
              <a:ext uri="{FF2B5EF4-FFF2-40B4-BE49-F238E27FC236}">
                <a16:creationId xmlns:a16="http://schemas.microsoft.com/office/drawing/2014/main" id="{52A43FCC-E06C-43FB-9F1E-D303619B2B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12249" t="11576" r="9175" b="10469"/>
          <a:stretch/>
        </p:blipFill>
        <p:spPr>
          <a:xfrm>
            <a:off x="8128856" y="2549131"/>
            <a:ext cx="2827221" cy="2804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8FBA68-A656-46F7-9F1C-758924FBEA23}"/>
                  </a:ext>
                </a:extLst>
              </p:cNvPr>
              <p:cNvSpPr txBox="1"/>
              <p:nvPr/>
            </p:nvSpPr>
            <p:spPr>
              <a:xfrm>
                <a:off x="6661464" y="1734484"/>
                <a:ext cx="1260312" cy="612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8FBA68-A656-46F7-9F1C-758924FBE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464" y="1734484"/>
                <a:ext cx="1260312" cy="612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706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One Population: MIPS</a:t>
            </a:r>
          </a:p>
        </p:txBody>
      </p:sp>
      <p:pic>
        <p:nvPicPr>
          <p:cNvPr id="12" name="low_phi_2_slow">
            <a:hlinkClick r:id="" action="ppaction://media"/>
            <a:extLst>
              <a:ext uri="{FF2B5EF4-FFF2-40B4-BE49-F238E27FC236}">
                <a16:creationId xmlns:a16="http://schemas.microsoft.com/office/drawing/2014/main" id="{397C0DA1-8534-4699-8A16-A0E6B02263E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l="12249" t="11576" r="9175" b="10469"/>
          <a:stretch/>
        </p:blipFill>
        <p:spPr>
          <a:xfrm>
            <a:off x="980669" y="2304370"/>
            <a:ext cx="3238707" cy="3213111"/>
          </a:xfrm>
          <a:prstGeom prst="rect">
            <a:avLst/>
          </a:prstGeom>
        </p:spPr>
      </p:pic>
      <p:pic>
        <p:nvPicPr>
          <p:cNvPr id="14" name="high_phi_2_slow">
            <a:hlinkClick r:id="" action="ppaction://media"/>
            <a:extLst>
              <a:ext uri="{FF2B5EF4-FFF2-40B4-BE49-F238E27FC236}">
                <a16:creationId xmlns:a16="http://schemas.microsoft.com/office/drawing/2014/main" id="{4DD4A0AC-298F-47C0-B82D-B5E77264BD00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9"/>
          <a:srcRect l="12121" t="11214" r="9174" b="10340"/>
          <a:stretch/>
        </p:blipFill>
        <p:spPr>
          <a:xfrm>
            <a:off x="4554762" y="2296902"/>
            <a:ext cx="3238707" cy="3228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4F257E-8D26-4F86-8A80-1DB3E388ABB9}"/>
                  </a:ext>
                </a:extLst>
              </p:cNvPr>
              <p:cNvSpPr txBox="1"/>
              <p:nvPr/>
            </p:nvSpPr>
            <p:spPr>
              <a:xfrm>
                <a:off x="4554762" y="5600403"/>
                <a:ext cx="3238707" cy="351485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=400; 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=0.6; 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GB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4F257E-8D26-4F86-8A80-1DB3E388A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62" y="5600403"/>
                <a:ext cx="3238707" cy="351485"/>
              </a:xfrm>
              <a:prstGeom prst="rect">
                <a:avLst/>
              </a:prstGeom>
              <a:blipFill>
                <a:blip r:embed="rId10"/>
                <a:stretch>
                  <a:fillRect b="-19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5CB1C9-EAFC-4386-B463-F15430D3C313}"/>
                  </a:ext>
                </a:extLst>
              </p:cNvPr>
              <p:cNvSpPr txBox="1"/>
              <p:nvPr/>
            </p:nvSpPr>
            <p:spPr>
              <a:xfrm>
                <a:off x="8167913" y="5600402"/>
                <a:ext cx="3218229" cy="351485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=2500;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=0.6;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GB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5CB1C9-EAFC-4386-B463-F15430D3C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913" y="5600402"/>
                <a:ext cx="3218229" cy="351485"/>
              </a:xfrm>
              <a:prstGeom prst="rect">
                <a:avLst/>
              </a:prstGeom>
              <a:blipFill>
                <a:blip r:embed="rId11"/>
                <a:stretch>
                  <a:fillRect b="-19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4">
            <a:extLst>
              <a:ext uri="{FF2B5EF4-FFF2-40B4-BE49-F238E27FC236}">
                <a16:creationId xmlns:a16="http://schemas.microsoft.com/office/drawing/2014/main" id="{5939AA16-F25E-4D87-8CBB-7B8F2092E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b="3507"/>
          <a:stretch/>
        </p:blipFill>
        <p:spPr bwMode="auto">
          <a:xfrm>
            <a:off x="8167913" y="2304370"/>
            <a:ext cx="3218229" cy="321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1D8385-6B0D-466A-B2E6-49C8F75992DC}"/>
                  </a:ext>
                </a:extLst>
              </p:cNvPr>
              <p:cNvSpPr txBox="1"/>
              <p:nvPr/>
            </p:nvSpPr>
            <p:spPr>
              <a:xfrm>
                <a:off x="980669" y="5615649"/>
                <a:ext cx="3238707" cy="351485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=400; 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=0.2; 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GB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1D8385-6B0D-466A-B2E6-49C8F7599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69" y="5615649"/>
                <a:ext cx="3238707" cy="351485"/>
              </a:xfrm>
              <a:prstGeom prst="rect">
                <a:avLst/>
              </a:prstGeom>
              <a:blipFill>
                <a:blip r:embed="rId13"/>
                <a:stretch>
                  <a:fillRect b="-17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22A8902-0765-4C71-B0DC-D5E3C24954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2999" y="158194"/>
            <a:ext cx="3038475" cy="3000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2593E8-D340-481D-AD0F-2B1FD2C21CD1}"/>
              </a:ext>
            </a:extLst>
          </p:cNvPr>
          <p:cNvSpPr txBox="1"/>
          <p:nvPr/>
        </p:nvSpPr>
        <p:spPr>
          <a:xfrm>
            <a:off x="9141359" y="827939"/>
            <a:ext cx="313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  <a:effectLst/>
              </a:rPr>
              <a:t>Redner, G. S., Hagan, M. F., &amp; Baskaran, A. (2013). Structure and Dynamics of a Phase-Separating Active Colloidal Fluid. </a:t>
            </a:r>
            <a:r>
              <a:rPr lang="en-GB" sz="1050" i="1" dirty="0">
                <a:solidFill>
                  <a:schemeClr val="bg1"/>
                </a:solidFill>
                <a:effectLst/>
              </a:rPr>
              <a:t>Physical Review Letters</a:t>
            </a:r>
            <a:r>
              <a:rPr lang="en-GB" sz="1050" dirty="0">
                <a:solidFill>
                  <a:schemeClr val="bg1"/>
                </a:solidFill>
                <a:effectLst/>
              </a:rPr>
              <a:t>, </a:t>
            </a:r>
            <a:r>
              <a:rPr lang="en-GB" sz="1050" i="1" dirty="0">
                <a:solidFill>
                  <a:schemeClr val="bg1"/>
                </a:solidFill>
                <a:effectLst/>
              </a:rPr>
              <a:t>110</a:t>
            </a:r>
            <a:r>
              <a:rPr lang="en-GB" sz="1050" dirty="0">
                <a:solidFill>
                  <a:schemeClr val="bg1"/>
                </a:solidFill>
                <a:effectLst/>
              </a:rPr>
              <a:t>(5), 055701.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42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7" grpId="0" animBg="1"/>
      <p:bldP spid="10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5697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Phase separation/ demixing in the literature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E42FE2-7853-46BD-A09E-45F5908B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04" y="3030650"/>
            <a:ext cx="1836151" cy="18361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020BF-7CEF-4667-8D00-568064434E4D}"/>
              </a:ext>
            </a:extLst>
          </p:cNvPr>
          <p:cNvSpPr txBox="1"/>
          <p:nvPr/>
        </p:nvSpPr>
        <p:spPr>
          <a:xfrm>
            <a:off x="431563" y="2384319"/>
            <a:ext cx="286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Different Peclet</a:t>
            </a:r>
          </a:p>
          <a:p>
            <a:pPr algn="ctr"/>
            <a:r>
              <a:rPr lang="en-GB" dirty="0"/>
              <a:t>(Passive and active particles)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44DEE-AAB1-4ED9-A0D9-60FD6F34B984}"/>
              </a:ext>
            </a:extLst>
          </p:cNvPr>
          <p:cNvSpPr txBox="1"/>
          <p:nvPr/>
        </p:nvSpPr>
        <p:spPr>
          <a:xfrm>
            <a:off x="613937" y="4896632"/>
            <a:ext cx="32114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 err="1">
                <a:effectLst/>
              </a:rPr>
              <a:t>Stenhammar</a:t>
            </a:r>
            <a:r>
              <a:rPr lang="en-GB" sz="1050" dirty="0">
                <a:effectLst/>
              </a:rPr>
              <a:t>, J., </a:t>
            </a:r>
            <a:r>
              <a:rPr lang="en-GB" sz="1050" dirty="0" err="1">
                <a:effectLst/>
              </a:rPr>
              <a:t>Wittkowski</a:t>
            </a:r>
            <a:r>
              <a:rPr lang="en-GB" sz="1050" dirty="0">
                <a:effectLst/>
              </a:rPr>
              <a:t>, R., </a:t>
            </a:r>
            <a:r>
              <a:rPr lang="en-GB" sz="1050" dirty="0" err="1">
                <a:effectLst/>
              </a:rPr>
              <a:t>Marenduzzo</a:t>
            </a:r>
            <a:r>
              <a:rPr lang="en-GB" sz="1050" dirty="0">
                <a:effectLst/>
              </a:rPr>
              <a:t>, D., &amp; Cates, M. E. (2015). Activity-Induced Phase Separation and Self-Assembly in Mixtures of Active and Passive Particles. </a:t>
            </a:r>
            <a:r>
              <a:rPr lang="en-GB" sz="1050" i="1" dirty="0">
                <a:effectLst/>
              </a:rPr>
              <a:t>Physical Review Letters</a:t>
            </a:r>
            <a:r>
              <a:rPr lang="en-GB" sz="1050" dirty="0">
                <a:effectLst/>
              </a:rPr>
              <a:t>, </a:t>
            </a:r>
            <a:r>
              <a:rPr lang="en-GB" sz="1050" i="1" dirty="0">
                <a:effectLst/>
              </a:rPr>
              <a:t>114</a:t>
            </a:r>
            <a:r>
              <a:rPr lang="en-GB" sz="1050" dirty="0">
                <a:effectLst/>
              </a:rPr>
              <a:t>(1), 018301.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B7AB81-F844-41E5-B8B2-0C38E7CF8D0D}"/>
              </a:ext>
            </a:extLst>
          </p:cNvPr>
          <p:cNvSpPr txBox="1"/>
          <p:nvPr/>
        </p:nvSpPr>
        <p:spPr>
          <a:xfrm>
            <a:off x="5225569" y="2382351"/>
            <a:ext cx="174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Different Speeds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A3EA9277-E470-45FE-A671-9DE1FFE28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915" y="3030650"/>
            <a:ext cx="1820170" cy="1835596"/>
          </a:xfrm>
          <a:prstGeom prst="rect">
            <a:avLst/>
          </a:prstGeom>
        </p:spPr>
      </p:pic>
      <p:pic>
        <p:nvPicPr>
          <p:cNvPr id="12" name="Picture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EF8B7910-BAC4-4C29-9343-6A3877813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335" y="3030651"/>
            <a:ext cx="1901402" cy="1901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EA8C0B-F227-467A-8598-6B9A51B61D84}"/>
                  </a:ext>
                </a:extLst>
              </p:cNvPr>
              <p:cNvSpPr txBox="1"/>
              <p:nvPr/>
            </p:nvSpPr>
            <p:spPr>
              <a:xfrm>
                <a:off x="8494253" y="2382351"/>
                <a:ext cx="2629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Different Diffusivities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EA8C0B-F227-467A-8598-6B9A51B6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253" y="2382351"/>
                <a:ext cx="2629566" cy="369332"/>
              </a:xfrm>
              <a:prstGeom prst="rect">
                <a:avLst/>
              </a:prstGeom>
              <a:blipFill>
                <a:blip r:embed="rId7"/>
                <a:stretch>
                  <a:fillRect l="-1620" t="-10000" r="-138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0C0C985-CE5A-491F-9669-CC3387255E69}"/>
              </a:ext>
            </a:extLst>
          </p:cNvPr>
          <p:cNvSpPr txBox="1"/>
          <p:nvPr/>
        </p:nvSpPr>
        <p:spPr>
          <a:xfrm>
            <a:off x="4891495" y="4863960"/>
            <a:ext cx="29788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 err="1">
                <a:effectLst/>
              </a:rPr>
              <a:t>Baglietto</a:t>
            </a:r>
            <a:r>
              <a:rPr lang="en-GB" sz="1050" dirty="0">
                <a:effectLst/>
              </a:rPr>
              <a:t>, G., Seif, A., </a:t>
            </a:r>
            <a:r>
              <a:rPr lang="en-GB" sz="1050" dirty="0" err="1">
                <a:effectLst/>
              </a:rPr>
              <a:t>Grigera</a:t>
            </a:r>
            <a:r>
              <a:rPr lang="en-GB" sz="1050" dirty="0">
                <a:effectLst/>
              </a:rPr>
              <a:t>, T. S., &amp; Paul, W. (2020). Otherwise identical particles with differing, fixed speeds </a:t>
            </a:r>
            <a:r>
              <a:rPr lang="en-GB" sz="1050" dirty="0" err="1">
                <a:effectLst/>
              </a:rPr>
              <a:t>demix</a:t>
            </a:r>
            <a:r>
              <a:rPr lang="en-GB" sz="1050" dirty="0">
                <a:effectLst/>
              </a:rPr>
              <a:t> under time-reversible dynamics. </a:t>
            </a:r>
            <a:r>
              <a:rPr lang="en-GB" sz="1050" i="1" dirty="0">
                <a:effectLst/>
              </a:rPr>
              <a:t>Physical Review E</a:t>
            </a:r>
            <a:r>
              <a:rPr lang="en-GB" sz="1050" dirty="0">
                <a:effectLst/>
              </a:rPr>
              <a:t>, </a:t>
            </a:r>
            <a:r>
              <a:rPr lang="en-GB" sz="1050" i="1" dirty="0">
                <a:effectLst/>
              </a:rPr>
              <a:t>101</a:t>
            </a:r>
            <a:r>
              <a:rPr lang="en-GB" sz="1050" dirty="0">
                <a:effectLst/>
              </a:rPr>
              <a:t>(6), 062606.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5E661C-BDF3-418A-8FDC-FF4551A9E011}"/>
              </a:ext>
            </a:extLst>
          </p:cNvPr>
          <p:cNvSpPr txBox="1"/>
          <p:nvPr/>
        </p:nvSpPr>
        <p:spPr>
          <a:xfrm>
            <a:off x="8719881" y="4863960"/>
            <a:ext cx="2403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effectLst/>
              </a:rPr>
              <a:t>Weber, S. N., Weber, C. A., &amp; Frey, E. (2016). Binary Mixtures of Particles with Different Diffusivities </a:t>
            </a:r>
            <a:r>
              <a:rPr lang="en-GB" sz="1050" dirty="0" err="1">
                <a:effectLst/>
              </a:rPr>
              <a:t>Demix</a:t>
            </a:r>
            <a:r>
              <a:rPr lang="en-GB" sz="1050" dirty="0">
                <a:effectLst/>
              </a:rPr>
              <a:t>. </a:t>
            </a:r>
            <a:r>
              <a:rPr lang="en-GB" sz="1050" i="1" dirty="0">
                <a:effectLst/>
              </a:rPr>
              <a:t>Physical Review Letters</a:t>
            </a:r>
            <a:r>
              <a:rPr lang="en-GB" sz="1050" dirty="0">
                <a:effectLst/>
              </a:rPr>
              <a:t>, </a:t>
            </a:r>
            <a:r>
              <a:rPr lang="en-GB" sz="1050" i="1" dirty="0">
                <a:effectLst/>
              </a:rPr>
              <a:t>116</a:t>
            </a:r>
            <a:r>
              <a:rPr lang="en-GB" sz="1050" dirty="0">
                <a:effectLst/>
              </a:rPr>
              <a:t>(5), 058301.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4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7" grpId="0"/>
      <p:bldP spid="22" grpId="0"/>
      <p:bldP spid="24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/>
              <p:nvPr/>
            </p:nvSpPr>
            <p:spPr>
              <a:xfrm>
                <a:off x="657033" y="4319868"/>
                <a:ext cx="5362293" cy="1564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Nondimensionalized Langevin equations:</a:t>
                </a:r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Pe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3" y="4319868"/>
                <a:ext cx="5362293" cy="1564403"/>
              </a:xfrm>
              <a:prstGeom prst="rect">
                <a:avLst/>
              </a:prstGeom>
              <a:blipFill>
                <a:blip r:embed="rId4"/>
                <a:stretch>
                  <a:fillRect l="-3527" t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2779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Different Persistence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88577F-C6C4-44AF-AA36-CE1C63D0A43C}"/>
                  </a:ext>
                </a:extLst>
              </p:cNvPr>
              <p:cNvSpPr txBox="1"/>
              <p:nvPr/>
            </p:nvSpPr>
            <p:spPr>
              <a:xfrm>
                <a:off x="1679487" y="2956688"/>
                <a:ext cx="1388522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88577F-C6C4-44AF-AA36-CE1C63D0A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87" y="2956688"/>
                <a:ext cx="1388522" cy="691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F74283-B194-40FD-BF79-3169D674AE59}"/>
                  </a:ext>
                </a:extLst>
              </p:cNvPr>
              <p:cNvSpPr txBox="1"/>
              <p:nvPr/>
            </p:nvSpPr>
            <p:spPr>
              <a:xfrm>
                <a:off x="3972077" y="3057292"/>
                <a:ext cx="1560251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=1/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F74283-B194-40FD-BF79-3169D674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77" y="3057292"/>
                <a:ext cx="1560251" cy="49019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0F6DBF6-DF00-486F-B3BB-BE27E0D0E500}"/>
              </a:ext>
            </a:extLst>
          </p:cNvPr>
          <p:cNvSpPr txBox="1"/>
          <p:nvPr/>
        </p:nvSpPr>
        <p:spPr>
          <a:xfrm>
            <a:off x="3994376" y="2617337"/>
            <a:ext cx="176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Persistence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17292-8F19-4EE8-A854-2466E4874899}"/>
              </a:ext>
            </a:extLst>
          </p:cNvPr>
          <p:cNvSpPr txBox="1"/>
          <p:nvPr/>
        </p:nvSpPr>
        <p:spPr>
          <a:xfrm>
            <a:off x="657033" y="2035457"/>
            <a:ext cx="5185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dirty="0"/>
              <a:t>What if we change rotational diffusion?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B4B23E-FE33-42F7-B333-FAA9C5C4F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60" b="35510"/>
          <a:stretch/>
        </p:blipFill>
        <p:spPr bwMode="auto">
          <a:xfrm>
            <a:off x="6394455" y="1554250"/>
            <a:ext cx="3456360" cy="354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A658FDA-77DB-4FC7-9F82-5DB28D43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6" b="80604"/>
          <a:stretch/>
        </p:blipFill>
        <p:spPr bwMode="auto">
          <a:xfrm>
            <a:off x="8681101" y="1829366"/>
            <a:ext cx="2178484" cy="14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29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E03B3C0-74E6-4EA8-8875-4DFD29DA6BBE}"/>
              </a:ext>
            </a:extLst>
          </p:cNvPr>
          <p:cNvSpPr/>
          <p:nvPr/>
        </p:nvSpPr>
        <p:spPr>
          <a:xfrm>
            <a:off x="3352915" y="2220123"/>
            <a:ext cx="1072112" cy="4628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2DD9622-1E6F-4601-A99E-D5DC5806A46F}"/>
              </a:ext>
            </a:extLst>
          </p:cNvPr>
          <p:cNvSpPr/>
          <p:nvPr/>
        </p:nvSpPr>
        <p:spPr>
          <a:xfrm>
            <a:off x="3352915" y="3727957"/>
            <a:ext cx="1072112" cy="4628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E38929-511F-477B-B5D6-E4BFB6FAF69E}"/>
              </a:ext>
            </a:extLst>
          </p:cNvPr>
          <p:cNvSpPr/>
          <p:nvPr/>
        </p:nvSpPr>
        <p:spPr>
          <a:xfrm>
            <a:off x="3352915" y="5233313"/>
            <a:ext cx="1072112" cy="4628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AFB0DF-F88D-477D-A187-EF7B4F1AC9B3}"/>
              </a:ext>
            </a:extLst>
          </p:cNvPr>
          <p:cNvSpPr/>
          <p:nvPr/>
        </p:nvSpPr>
        <p:spPr>
          <a:xfrm>
            <a:off x="989895" y="2189762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740CCD-F052-4BE1-B974-DEF065EDEB9C}"/>
              </a:ext>
            </a:extLst>
          </p:cNvPr>
          <p:cNvSpPr/>
          <p:nvPr/>
        </p:nvSpPr>
        <p:spPr>
          <a:xfrm>
            <a:off x="2330172" y="2189762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027397-B87F-45FC-A018-F15DB479BFFC}"/>
              </a:ext>
            </a:extLst>
          </p:cNvPr>
          <p:cNvSpPr/>
          <p:nvPr/>
        </p:nvSpPr>
        <p:spPr>
          <a:xfrm>
            <a:off x="989895" y="3723378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CC2A8A-F898-4D95-BDB5-6E4E987BB09C}"/>
              </a:ext>
            </a:extLst>
          </p:cNvPr>
          <p:cNvSpPr/>
          <p:nvPr/>
        </p:nvSpPr>
        <p:spPr>
          <a:xfrm>
            <a:off x="2345737" y="3701306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3C7803-C1BC-4C4B-A5C9-DE17F982777F}"/>
              </a:ext>
            </a:extLst>
          </p:cNvPr>
          <p:cNvSpPr/>
          <p:nvPr/>
        </p:nvSpPr>
        <p:spPr>
          <a:xfrm>
            <a:off x="989895" y="5144173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1B5317-BBBE-4CE1-AC1C-D0FF55DCA996}"/>
              </a:ext>
            </a:extLst>
          </p:cNvPr>
          <p:cNvSpPr/>
          <p:nvPr/>
        </p:nvSpPr>
        <p:spPr>
          <a:xfrm>
            <a:off x="2373343" y="5174533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851823-4D0B-4C91-81DE-9B76C95B2B89}"/>
              </a:ext>
            </a:extLst>
          </p:cNvPr>
          <p:cNvSpPr txBox="1"/>
          <p:nvPr/>
        </p:nvSpPr>
        <p:spPr>
          <a:xfrm>
            <a:off x="1671604" y="2071649"/>
            <a:ext cx="230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7D551B-54C2-40B4-A831-28880D10203A}"/>
              </a:ext>
            </a:extLst>
          </p:cNvPr>
          <p:cNvSpPr txBox="1"/>
          <p:nvPr/>
        </p:nvSpPr>
        <p:spPr>
          <a:xfrm>
            <a:off x="1677578" y="3647912"/>
            <a:ext cx="309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A9BFEA-1E54-4F25-ADA4-CF72481B7CCA}"/>
              </a:ext>
            </a:extLst>
          </p:cNvPr>
          <p:cNvSpPr txBox="1"/>
          <p:nvPr/>
        </p:nvSpPr>
        <p:spPr>
          <a:xfrm>
            <a:off x="1703005" y="5112032"/>
            <a:ext cx="418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D3E0B8-2E86-4009-81D1-F8CB8938D756}"/>
              </a:ext>
            </a:extLst>
          </p:cNvPr>
          <p:cNvSpPr/>
          <p:nvPr/>
        </p:nvSpPr>
        <p:spPr>
          <a:xfrm>
            <a:off x="4852913" y="2220123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E00232-B6C6-4A4F-AAF5-611CA52BB70A}"/>
              </a:ext>
            </a:extLst>
          </p:cNvPr>
          <p:cNvSpPr/>
          <p:nvPr/>
        </p:nvSpPr>
        <p:spPr>
          <a:xfrm>
            <a:off x="4853724" y="3684958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DF6EDE-7B84-43D8-A761-31564D448263}"/>
              </a:ext>
            </a:extLst>
          </p:cNvPr>
          <p:cNvSpPr/>
          <p:nvPr/>
        </p:nvSpPr>
        <p:spPr>
          <a:xfrm>
            <a:off x="4852913" y="5200968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9BEBA1-8D5E-43EF-AF8E-4E88B75F88C0}"/>
              </a:ext>
            </a:extLst>
          </p:cNvPr>
          <p:cNvSpPr/>
          <p:nvPr/>
        </p:nvSpPr>
        <p:spPr>
          <a:xfrm>
            <a:off x="4859324" y="5815261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983FB-EE0E-499A-A98D-25CDCB449CD5}"/>
              </a:ext>
            </a:extLst>
          </p:cNvPr>
          <p:cNvSpPr txBox="1"/>
          <p:nvPr/>
        </p:nvSpPr>
        <p:spPr>
          <a:xfrm>
            <a:off x="5604480" y="2256334"/>
            <a:ext cx="12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change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747381-0B33-4CE9-8B85-222EC662EC8D}"/>
              </a:ext>
            </a:extLst>
          </p:cNvPr>
          <p:cNvSpPr txBox="1"/>
          <p:nvPr/>
        </p:nvSpPr>
        <p:spPr>
          <a:xfrm>
            <a:off x="5604480" y="3759185"/>
            <a:ext cx="12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6EEAE5-2DEC-4EE7-849B-14B9AA23376C}"/>
              </a:ext>
            </a:extLst>
          </p:cNvPr>
          <p:cNvSpPr txBox="1"/>
          <p:nvPr/>
        </p:nvSpPr>
        <p:spPr>
          <a:xfrm>
            <a:off x="5604480" y="5290220"/>
            <a:ext cx="131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42CA96-C681-42C9-A32C-A331CF857495}"/>
              </a:ext>
            </a:extLst>
          </p:cNvPr>
          <p:cNvSpPr txBox="1"/>
          <p:nvPr/>
        </p:nvSpPr>
        <p:spPr>
          <a:xfrm>
            <a:off x="5599116" y="5810870"/>
            <a:ext cx="177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Persistence increases!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458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Collisions and changing persistence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BBDCA-9289-456A-8729-0DFF4B3840BA}"/>
              </a:ext>
            </a:extLst>
          </p:cNvPr>
          <p:cNvSpPr txBox="1"/>
          <p:nvPr/>
        </p:nvSpPr>
        <p:spPr>
          <a:xfrm>
            <a:off x="883176" y="5980866"/>
            <a:ext cx="32796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Contact Inhibition of Locomotion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1860212-589A-4579-9A4D-CD8599058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27" y="1726779"/>
            <a:ext cx="4673075" cy="28281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61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2789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Constant persistence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B0EBF7E-8E14-40F8-829A-CD340FB6A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03" y="2456589"/>
            <a:ext cx="3015804" cy="295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7D67B2D-2B28-4BD8-ABC6-0EF59749B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894" y="2456589"/>
            <a:ext cx="3032612" cy="297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5E575F-EA22-4143-B8BC-01918F4FE937}"/>
                  </a:ext>
                </a:extLst>
              </p:cNvPr>
              <p:cNvSpPr txBox="1"/>
              <p:nvPr/>
            </p:nvSpPr>
            <p:spPr>
              <a:xfrm>
                <a:off x="792403" y="5410812"/>
                <a:ext cx="3207974" cy="540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=10000;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=40 </m:t>
                      </m:r>
                    </m:oMath>
                  </m:oMathPara>
                </a14:m>
                <a:endParaRPr lang="en-GB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GB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1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1.5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5E575F-EA22-4143-B8BC-01918F4F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03" y="5410812"/>
                <a:ext cx="3207974" cy="5407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572C38-85A9-405C-B346-2948AB6B1A59}"/>
                  </a:ext>
                </a:extLst>
              </p:cNvPr>
              <p:cNvSpPr txBox="1"/>
              <p:nvPr/>
            </p:nvSpPr>
            <p:spPr>
              <a:xfrm>
                <a:off x="4176213" y="5334050"/>
                <a:ext cx="3207974" cy="540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=10000;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=40 </m:t>
                      </m:r>
                    </m:oMath>
                  </m:oMathPara>
                </a14:m>
                <a:endParaRPr lang="en-GB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GB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1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572C38-85A9-405C-B346-2948AB6B1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13" y="5334050"/>
                <a:ext cx="3207974" cy="5407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A3_B0.3">
            <a:hlinkClick r:id="" action="ppaction://media"/>
            <a:extLst>
              <a:ext uri="{FF2B5EF4-FFF2-40B4-BE49-F238E27FC236}">
                <a16:creationId xmlns:a16="http://schemas.microsoft.com/office/drawing/2014/main" id="{41EAD0A1-9C92-45E9-8F3B-5EDD92B7B47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64512" y="1727388"/>
            <a:ext cx="4177679" cy="417767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1F87EC2-D9CC-4F2D-BA85-9057071BE3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7613" y="288404"/>
            <a:ext cx="2125378" cy="2098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072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2342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Phase Separation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FFCAC85-954C-40C9-91F5-7FDCF0122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1" y="1940097"/>
            <a:ext cx="8276535" cy="4552774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B0EBF7E-8E14-40F8-829A-CD340FB6A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269" y="1646480"/>
            <a:ext cx="2028142" cy="199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7D67B2D-2B28-4BD8-ABC6-0EF59749B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687" y="4216484"/>
            <a:ext cx="2028142" cy="199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8183B5-BA78-464C-954B-64A7687C1B15}"/>
                  </a:ext>
                </a:extLst>
              </p:cNvPr>
              <p:cNvSpPr txBox="1"/>
              <p:nvPr/>
            </p:nvSpPr>
            <p:spPr>
              <a:xfrm>
                <a:off x="4722125" y="6312759"/>
                <a:ext cx="676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8183B5-BA78-464C-954B-64A7687C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125" y="6312759"/>
                <a:ext cx="67691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758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2432</TotalTime>
  <Words>687</Words>
  <Application>Microsoft Office PowerPoint</Application>
  <PresentationFormat>Widescreen</PresentationFormat>
  <Paragraphs>127</Paragraphs>
  <Slides>14</Slides>
  <Notes>14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How Did the Zebrafish Get Its Stripes? Phase Separation in Biological Tissues</vt:lpstr>
      <vt:lpstr>One Population Modelling</vt:lpstr>
      <vt:lpstr>One Population Modelling</vt:lpstr>
      <vt:lpstr>One Population: MIPS</vt:lpstr>
      <vt:lpstr>Two Population Modelling</vt:lpstr>
      <vt:lpstr>Two Population Modelling</vt:lpstr>
      <vt:lpstr>Two Population Modelling</vt:lpstr>
      <vt:lpstr>Two Population Modelling</vt:lpstr>
      <vt:lpstr>Two Population Modelling</vt:lpstr>
      <vt:lpstr>Two Population Modelling</vt:lpstr>
      <vt:lpstr>Two Population Modelling</vt:lpstr>
      <vt:lpstr>Two Population Modelling</vt:lpstr>
      <vt:lpstr>Two Population Modelling</vt:lpstr>
      <vt:lpstr>Other things to explore…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Zebrafish got its stripes</dc:title>
  <dc:creator>Eloise Lardet</dc:creator>
  <cp:lastModifiedBy>LARDET Eloise</cp:lastModifiedBy>
  <cp:revision>2</cp:revision>
  <dcterms:created xsi:type="dcterms:W3CDTF">2021-07-26T15:48:11Z</dcterms:created>
  <dcterms:modified xsi:type="dcterms:W3CDTF">2021-09-17T11:43:11Z</dcterms:modified>
</cp:coreProperties>
</file>